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60" r:id="rId4"/>
    <p:sldId id="258" r:id="rId5"/>
    <p:sldId id="259" r:id="rId6"/>
    <p:sldId id="262" r:id="rId7"/>
    <p:sldId id="263" r:id="rId8"/>
    <p:sldId id="265" r:id="rId9"/>
    <p:sldId id="266" r:id="rId10"/>
    <p:sldId id="267" r:id="rId11"/>
    <p:sldId id="268" r:id="rId12"/>
    <p:sldId id="269" r:id="rId13"/>
    <p:sldId id="270" r:id="rId14"/>
    <p:sldId id="27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8B6BB9-B912-4AAA-8342-A0D3ACD3C56B}" v="19" dt="2022-06-17T07:28:49.2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59"/>
  </p:normalViewPr>
  <p:slideViewPr>
    <p:cSldViewPr snapToGrid="0" snapToObjects="1">
      <p:cViewPr varScale="1">
        <p:scale>
          <a:sx n="75" d="100"/>
          <a:sy n="75" d="100"/>
        </p:scale>
        <p:origin x="48" y="46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3B29C9-1B97-6449-AB89-F24DE2BAB17C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A4B700-0A17-D741-BD6A-89B41F38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082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4B700-0A17-D741-BD6A-89B41F3833E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20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A4B700-0A17-D741-BD6A-89B41F383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20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A4B700-0A17-D741-BD6A-89B41F383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801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E7DE7-AB5E-0445-8DE1-87253A0105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58C5B4-51E3-AA4C-A46E-EE97590431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04794-6F4A-9043-A3EA-202AE9A27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F2ED3-96F9-CF42-BF10-1A337331ECA9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402D8-A008-D44F-9457-EF289DCE9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F3B04A-D395-BE45-A200-1FA1ADA20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12409-9858-7945-81DB-C9E048504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145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CD456-E822-A247-B84F-1D021C360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D78600-775B-5645-9A93-26A694F87B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5F5D77-B289-C943-BDEA-BA2F3F100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F2ED3-96F9-CF42-BF10-1A337331ECA9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9020FF-D4BD-6D49-9FE8-E7A8812C1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293F46-25BB-334A-9AED-CE60815E2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12409-9858-7945-81DB-C9E048504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400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60744E-BAAA-414A-918D-E95E858629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9589C6-806B-944F-923C-C6524B095B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922115-0F6E-7447-BB49-8135961E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F2ED3-96F9-CF42-BF10-1A337331ECA9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CDFECD-7B72-4B4B-BE78-73D7B0FFF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975CC6-9A5F-EA47-A1E7-1B6A8D620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12409-9858-7945-81DB-C9E048504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275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D280B-D29E-5540-A360-B22C7EF8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0FA073-24B7-0C41-96EA-FFFB12D973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18C1D6-8014-E240-A3F3-EBDE3B794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F2ED3-96F9-CF42-BF10-1A337331ECA9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0FF065-54DF-FC40-BF1F-F7B9A1223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7403C2-4C6F-2040-A25B-8095601B1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12409-9858-7945-81DB-C9E048504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20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92D88-0133-3F4B-9C21-53778E414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EEF6A3-F766-A844-9537-6521CBD4C5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AA7BA3-2927-674E-AF95-744E93007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F2ED3-96F9-CF42-BF10-1A337331ECA9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2BB875-73CA-3447-A588-5BACC5057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767A15-0DA1-3A4C-A1B6-FE24A9210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12409-9858-7945-81DB-C9E048504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917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3D4CD-7A0D-3F4E-8048-22C8A3AE5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62C12-801E-CE43-8C69-EC63AF6AA1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539ACA-8596-9144-9B93-9902211079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8240DC-A67B-5546-A8AA-1E4F02C6E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F2ED3-96F9-CF42-BF10-1A337331ECA9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42B75E-4E3A-DA43-A172-E2387314A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9CF6EA-372B-7E42-9189-616D788CA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12409-9858-7945-81DB-C9E048504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616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2064D-4E1D-AF4C-B81C-A20D2361D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295F7F-0CAF-6E4C-BAB8-93700837E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A18D88-4FE8-9048-8A0D-9EABD8062A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A13019-39D4-AD4F-BA0A-DE450090CE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6C82AB-3A23-6B49-8076-E9A10B1728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5EBDA1-E3E2-5547-85AA-DC34F32D0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F2ED3-96F9-CF42-BF10-1A337331ECA9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A1A4D3-94FB-6046-87F0-C32F730B6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C57DB6-83C5-F749-974A-4BBF83AFD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12409-9858-7945-81DB-C9E048504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707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303B2-5DA4-AE47-83F6-0A5D3D97D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1859C3-F982-3847-95E7-CEB32F139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F2ED3-96F9-CF42-BF10-1A337331ECA9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FD2AC5-6113-BE47-84EE-8DCD6FE42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634636-6551-B447-9B86-87E120642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12409-9858-7945-81DB-C9E048504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301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9BF3BA-1462-8B44-A05B-AE15DF621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F2ED3-96F9-CF42-BF10-1A337331ECA9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A64284-FB7A-0340-9AE2-142B5D0AC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2EA164-3C16-8247-A14E-E7B7F9484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12409-9858-7945-81DB-C9E048504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186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3ABC6-386F-EA48-9252-E39213D94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C77E85-D685-644A-990A-920D64A32B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BD3341-1CFC-6E44-9942-D4FB67401C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0F7F63-9769-3341-87E1-DBAAFFDD2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F2ED3-96F9-CF42-BF10-1A337331ECA9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8DE0A1-2A4E-0444-8B96-B585C289F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2BF255-0D79-DA4D-A881-8B93F0ABE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12409-9858-7945-81DB-C9E048504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582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25F51-8F4D-4841-8965-300DA6CD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18AE19-ADFC-4D4D-BAAE-1543A1C00E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000AB7-6914-554E-AC0E-B2C5CFAE63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E99389-BAB7-664D-B412-EE585CA7F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F2ED3-96F9-CF42-BF10-1A337331ECA9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434117-FDDC-824C-931B-8CD5AE35B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F30C81-0671-754D-A22A-86EF31DF5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12409-9858-7945-81DB-C9E048504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431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09D013-C71C-BA46-B6C4-211BF23F8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A7D1BB-4A7C-584C-BC2A-1EECDB1C70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7AAD9-C5E0-A743-8606-FAC5C49E26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BF2ED3-96F9-CF42-BF10-1A337331ECA9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80E15-2C2A-4F4F-A13D-F5F0380716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98DD55-8E08-194D-B142-F34C6A7C6E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112409-9858-7945-81DB-C9E048504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875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21.png"/><Relationship Id="rId2" Type="http://schemas.microsoft.com/office/2007/relationships/media" Target="../media/media3.m4a"/><Relationship Id="rId1" Type="http://schemas.openxmlformats.org/officeDocument/2006/relationships/video" Target="https://www.youtube.com/embed/7admT4qE5v4?feature=oembed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media4.m4a"/><Relationship Id="rId7" Type="http://schemas.openxmlformats.org/officeDocument/2006/relationships/image" Target="../media/image20.PNG"/><Relationship Id="rId2" Type="http://schemas.microsoft.com/office/2007/relationships/media" Target="../media/media4.m4a"/><Relationship Id="rId1" Type="http://schemas.openxmlformats.org/officeDocument/2006/relationships/video" Target="https://www.youtube.com/embed/tUbTpvbwR_s?feature=oembed" TargetMode="Externa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21.png"/><Relationship Id="rId2" Type="http://schemas.microsoft.com/office/2007/relationships/media" Target="../media/media5.m4a"/><Relationship Id="rId1" Type="http://schemas.openxmlformats.org/officeDocument/2006/relationships/video" Target="https://www.youtube.com/embed/yM9sKpQOuEw?start=5&amp;feature=oembed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video" Target="https://www.youtube.com/embed/dxrPeFKtUwQ?feature=oembed" TargetMode="External"/><Relationship Id="rId7" Type="http://schemas.openxmlformats.org/officeDocument/2006/relationships/image" Target="../media/image22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video" Target="https://www.youtube.com/embed/Y4pPrdMc8SQ?start=81&amp;feature=oembed" TargetMode="External"/><Relationship Id="rId7" Type="http://schemas.openxmlformats.org/officeDocument/2006/relationships/image" Target="../media/image23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dcyQH0SuXrU?feature=oembed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_SsccRkLLzU?feature=oembed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13" Type="http://schemas.openxmlformats.org/officeDocument/2006/relationships/image" Target="../media/image14.tif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tiff"/><Relationship Id="rId12" Type="http://schemas.openxmlformats.org/officeDocument/2006/relationships/image" Target="../media/image13.tif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7.tiff"/><Relationship Id="rId11" Type="http://schemas.openxmlformats.org/officeDocument/2006/relationships/image" Target="../media/image12.tiff"/><Relationship Id="rId5" Type="http://schemas.openxmlformats.org/officeDocument/2006/relationships/image" Target="../media/image6.tiff"/><Relationship Id="rId15" Type="http://schemas.openxmlformats.org/officeDocument/2006/relationships/image" Target="../media/image16.png"/><Relationship Id="rId10" Type="http://schemas.openxmlformats.org/officeDocument/2006/relationships/image" Target="../media/image11.tif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tiff"/><Relationship Id="rId14" Type="http://schemas.openxmlformats.org/officeDocument/2006/relationships/image" Target="../media/image15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m3diamaniacs.weebly.com/camera-work.html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xB3pbbEjCR4?feature=oembed" TargetMode="Externa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0D5D19D-0789-4518-B5DC-D47ADF69D2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20247A0-DC7B-1A44-9D48-153CAC517C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3810" y="3130041"/>
            <a:ext cx="4036334" cy="2387600"/>
          </a:xfrm>
        </p:spPr>
        <p:txBody>
          <a:bodyPr anchor="t">
            <a:normAutofit/>
          </a:bodyPr>
          <a:lstStyle/>
          <a:p>
            <a:pPr algn="l"/>
            <a:r>
              <a:rPr lang="en-US" sz="5000"/>
              <a:t>Introduction to A Level Media Studies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clock&#10;&#10;Description automatically generated">
            <a:extLst>
              <a:ext uri="{FF2B5EF4-FFF2-40B4-BE49-F238E27FC236}">
                <a16:creationId xmlns:a16="http://schemas.microsoft.com/office/drawing/2014/main" id="{EC2DDFC8-B3DC-4743-B2E1-26B435D856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68"/>
          <a:stretch/>
        </p:blipFill>
        <p:spPr>
          <a:xfrm>
            <a:off x="9482680" y="449037"/>
            <a:ext cx="2212496" cy="2184436"/>
          </a:xfrm>
          <a:prstGeom prst="rect">
            <a:avLst/>
          </a:prstGeom>
        </p:spPr>
      </p:pic>
      <p:sp>
        <p:nvSpPr>
          <p:cNvPr id="20" name="Subtitle 6">
            <a:extLst>
              <a:ext uri="{FF2B5EF4-FFF2-40B4-BE49-F238E27FC236}">
                <a16:creationId xmlns:a16="http://schemas.microsoft.com/office/drawing/2014/main" id="{215EE05A-6EB8-1B44-B54E-19BDA6FB4417}"/>
              </a:ext>
            </a:extLst>
          </p:cNvPr>
          <p:cNvSpPr txBox="1">
            <a:spLocks/>
          </p:cNvSpPr>
          <p:nvPr/>
        </p:nvSpPr>
        <p:spPr>
          <a:xfrm>
            <a:off x="5836599" y="1901952"/>
            <a:ext cx="4036333" cy="29748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14BF39-784A-104A-A545-EFC761ACB025}"/>
              </a:ext>
            </a:extLst>
          </p:cNvPr>
          <p:cNvSpPr txBox="1"/>
          <p:nvPr/>
        </p:nvSpPr>
        <p:spPr>
          <a:xfrm>
            <a:off x="6174328" y="1127641"/>
            <a:ext cx="371343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 should have the following on completion of these tasks: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Notes on the theoretical framework in Media Studies</a:t>
            </a:r>
            <a:br>
              <a:rPr lang="en-US" dirty="0"/>
            </a:b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A 500 - 750 word analysis of newspaper front covers on Dominic Cummings</a:t>
            </a:r>
            <a:br>
              <a:rPr lang="en-US" dirty="0"/>
            </a:b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A photo story using different camera shots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lvl="0" indent="-285750">
              <a:buFontTx/>
              <a:buChar char="-"/>
              <a:defRPr/>
            </a:pPr>
            <a:r>
              <a:rPr lang="en-US" dirty="0">
                <a:solidFill>
                  <a:prstClr val="black"/>
                </a:solidFill>
              </a:rPr>
              <a:t>Notes on the five contexts</a:t>
            </a:r>
            <a:br>
              <a:rPr lang="en-US" dirty="0">
                <a:solidFill>
                  <a:prstClr val="black"/>
                </a:solidFill>
              </a:rPr>
            </a:br>
            <a:endParaRPr lang="en-US" dirty="0">
              <a:solidFill>
                <a:prstClr val="black"/>
              </a:solidFill>
            </a:endParaRPr>
          </a:p>
          <a:p>
            <a:pPr marL="285750" lvl="0" indent="-285750">
              <a:buFontTx/>
              <a:buChar char="-"/>
              <a:defRPr/>
            </a:pPr>
            <a:r>
              <a:rPr lang="en-US" dirty="0">
                <a:solidFill>
                  <a:prstClr val="black"/>
                </a:solidFill>
              </a:rPr>
              <a:t>A 800 - 1000 word essay exploring how different contexts affect media texts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98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3C2A63-5F24-4EEB-9DED-E7FE1295F5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EF98E4-3709-4952-8F42-2305CCE34F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296186" y="-689446"/>
            <a:ext cx="1715478" cy="830784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0BCCF5-D685-47FF-B675-647EAEB72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632" y="857786"/>
            <a:ext cx="7661510" cy="5208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2F429C4-ABC9-46FC-818A-B5429CDE4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4872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1CD201-FEF4-2B4F-B1C9-CBA4BAE2AF53}"/>
              </a:ext>
            </a:extLst>
          </p:cNvPr>
          <p:cNvSpPr txBox="1"/>
          <p:nvPr/>
        </p:nvSpPr>
        <p:spPr>
          <a:xfrm>
            <a:off x="8820506" y="1380044"/>
            <a:ext cx="3161585" cy="286232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Watch the advert again, make notes and consider the: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HISTORICAL CONTEXT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is this advert influenced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 the time it is made?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880B2F-B998-8548-A140-7CD902B3705F}"/>
              </a:ext>
            </a:extLst>
          </p:cNvPr>
          <p:cNvSpPr txBox="1"/>
          <p:nvPr/>
        </p:nvSpPr>
        <p:spPr>
          <a:xfrm>
            <a:off x="8610599" y="135601"/>
            <a:ext cx="3463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KELLOGG’S CORNFLAKES</a:t>
            </a:r>
          </a:p>
        </p:txBody>
      </p:sp>
      <p:pic>
        <p:nvPicPr>
          <p:cNvPr id="2" name="Online Media 1" descr="1950s Kellogg's Cornflakes Advert">
            <a:hlinkClick r:id="" action="ppaction://media"/>
            <a:extLst>
              <a:ext uri="{FF2B5EF4-FFF2-40B4-BE49-F238E27FC236}">
                <a16:creationId xmlns:a16="http://schemas.microsoft.com/office/drawing/2014/main" id="{87CB734F-2CA6-BF42-B6C6-C5BDF512270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027698" y="1077434"/>
            <a:ext cx="6371724" cy="4775323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48CA74A-2165-324C-9CC9-31CB19ABB7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628" y="5261566"/>
            <a:ext cx="1658372" cy="1610303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81F836B-15CA-4B22-BCCE-01CC27172D0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34800" y="621533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378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13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3C2A63-5F24-4EEB-9DED-E7FE1295F5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EF98E4-3709-4952-8F42-2305CCE34F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296186" y="-689446"/>
            <a:ext cx="1715478" cy="830784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0BCCF5-D685-47FF-B675-647EAEB72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632" y="857786"/>
            <a:ext cx="7661510" cy="5208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2F429C4-ABC9-46FC-818A-B5429CDE4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4872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1CD201-FEF4-2B4F-B1C9-CBA4BAE2AF53}"/>
              </a:ext>
            </a:extLst>
          </p:cNvPr>
          <p:cNvSpPr txBox="1"/>
          <p:nvPr/>
        </p:nvSpPr>
        <p:spPr>
          <a:xfrm>
            <a:off x="8820506" y="1380044"/>
            <a:ext cx="3161585" cy="286232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Watch the advert again, make notes and consider the: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POLITICAL CONTEXT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is this advert influenced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 any political issues?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880B2F-B998-8548-A140-7CD902B3705F}"/>
              </a:ext>
            </a:extLst>
          </p:cNvPr>
          <p:cNvSpPr txBox="1"/>
          <p:nvPr/>
        </p:nvSpPr>
        <p:spPr>
          <a:xfrm>
            <a:off x="9644761" y="135601"/>
            <a:ext cx="2428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KIA NIRO</a:t>
            </a:r>
          </a:p>
        </p:txBody>
      </p:sp>
      <p:pic>
        <p:nvPicPr>
          <p:cNvPr id="3" name="Online Media 2" descr="2017 Kia Niro âHeroâs Journeyâ Starring Melissa McCarthy Super Bowl 51 Commercial">
            <a:hlinkClick r:id="" action="ppaction://media"/>
            <a:extLst>
              <a:ext uri="{FF2B5EF4-FFF2-40B4-BE49-F238E27FC236}">
                <a16:creationId xmlns:a16="http://schemas.microsoft.com/office/drawing/2014/main" id="{F200CB80-5B49-724E-BAEC-6A899D0C0BC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819149" y="1482978"/>
            <a:ext cx="6919189" cy="3892044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E03F9E-CB69-5740-A7E6-BE0A8DDDEE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628" y="5261566"/>
            <a:ext cx="1658372" cy="1610303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5955B33-0E5C-4E2E-842F-F932C2A3ECA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57804" y="623833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299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78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3C2A63-5F24-4EEB-9DED-E7FE1295F5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EF98E4-3709-4952-8F42-2305CCE34F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296186" y="-689446"/>
            <a:ext cx="1715478" cy="830784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0BCCF5-D685-47FF-B675-647EAEB72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632" y="857786"/>
            <a:ext cx="7661510" cy="5208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2F429C4-ABC9-46FC-818A-B5429CDE4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4872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1CD201-FEF4-2B4F-B1C9-CBA4BAE2AF53}"/>
              </a:ext>
            </a:extLst>
          </p:cNvPr>
          <p:cNvSpPr txBox="1"/>
          <p:nvPr/>
        </p:nvSpPr>
        <p:spPr>
          <a:xfrm>
            <a:off x="8820506" y="1380044"/>
            <a:ext cx="3161585" cy="286232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Watch the advert again, make notes and consider the: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ECONOMIC CONTEXT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is this advert influenced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 the ownership of this media?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880B2F-B998-8548-A140-7CD902B3705F}"/>
              </a:ext>
            </a:extLst>
          </p:cNvPr>
          <p:cNvSpPr txBox="1"/>
          <p:nvPr/>
        </p:nvSpPr>
        <p:spPr>
          <a:xfrm>
            <a:off x="9644761" y="135601"/>
            <a:ext cx="2428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DESPICABLE ME</a:t>
            </a:r>
          </a:p>
        </p:txBody>
      </p:sp>
      <p:pic>
        <p:nvPicPr>
          <p:cNvPr id="3" name="Online Media 2" descr="Despicable Me 2 - Trailer 2">
            <a:hlinkClick r:id="" action="ppaction://media"/>
            <a:extLst>
              <a:ext uri="{FF2B5EF4-FFF2-40B4-BE49-F238E27FC236}">
                <a16:creationId xmlns:a16="http://schemas.microsoft.com/office/drawing/2014/main" id="{6767F5E9-CE34-CD48-9B8A-D0A76DB61FC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776288" y="1456189"/>
            <a:ext cx="7014439" cy="3945622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D7807E-ED2C-7147-A33F-4724B1ABCB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628" y="5261566"/>
            <a:ext cx="1658372" cy="1610303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E97214B-0394-42D2-B22F-2F86342A94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68836" y="623833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166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81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3C2A63-5F24-4EEB-9DED-E7FE1295F5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EF98E4-3709-4952-8F42-2305CCE34F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296186" y="-689446"/>
            <a:ext cx="1715478" cy="830784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0BCCF5-D685-47FF-B675-647EAEB72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632" y="857786"/>
            <a:ext cx="7661510" cy="5208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2F429C4-ABC9-46FC-818A-B5429CDE4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4872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1CD201-FEF4-2B4F-B1C9-CBA4BAE2AF53}"/>
              </a:ext>
            </a:extLst>
          </p:cNvPr>
          <p:cNvSpPr txBox="1"/>
          <p:nvPr/>
        </p:nvSpPr>
        <p:spPr>
          <a:xfrm>
            <a:off x="8820506" y="1380044"/>
            <a:ext cx="3161585" cy="286232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Watch the advert again, make notes and consider the: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SOCIAL CONTEXT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is this advert influenced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 changes within our social structures?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880B2F-B998-8548-A140-7CD902B3705F}"/>
              </a:ext>
            </a:extLst>
          </p:cNvPr>
          <p:cNvSpPr txBox="1"/>
          <p:nvPr/>
        </p:nvSpPr>
        <p:spPr>
          <a:xfrm>
            <a:off x="9644761" y="135601"/>
            <a:ext cx="2428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ALWAYS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8F7A82-8B2D-1F44-9595-185F4FCFE6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628" y="5261566"/>
            <a:ext cx="1658372" cy="1610303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1945515-EAAC-4F9E-8BD9-E638223988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29691" y="6238336"/>
            <a:ext cx="304800" cy="304800"/>
          </a:xfrm>
          <a:prstGeom prst="rect">
            <a:avLst/>
          </a:prstGeom>
        </p:spPr>
      </p:pic>
      <p:pic>
        <p:nvPicPr>
          <p:cNvPr id="3" name="Online Media 2" title="Always #LikeAGirl">
            <a:hlinkClick r:id="" action="ppaction://media"/>
            <a:extLst>
              <a:ext uri="{FF2B5EF4-FFF2-40B4-BE49-F238E27FC236}">
                <a16:creationId xmlns:a16="http://schemas.microsoft.com/office/drawing/2014/main" id="{A2E54B13-3E07-D513-7FED-0E78C38D1DCA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7"/>
          <a:stretch>
            <a:fillRect/>
          </a:stretch>
        </p:blipFill>
        <p:spPr>
          <a:xfrm>
            <a:off x="735240" y="1544108"/>
            <a:ext cx="7086293" cy="4003756"/>
          </a:xfrm>
          <a:prstGeom prst="roundRect">
            <a:avLst>
              <a:gd name="adj" fmla="val 5411"/>
            </a:avLst>
          </a:prstGeom>
        </p:spPr>
      </p:pic>
    </p:spTree>
    <p:extLst>
      <p:ext uri="{BB962C8B-B14F-4D97-AF65-F5344CB8AC3E}">
        <p14:creationId xmlns:p14="http://schemas.microsoft.com/office/powerpoint/2010/main" val="836301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10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3C2A63-5F24-4EEB-9DED-E7FE1295F5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EF98E4-3709-4952-8F42-2305CCE34F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296186" y="-689446"/>
            <a:ext cx="1715478" cy="830784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0BCCF5-D685-47FF-B675-647EAEB72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632" y="857786"/>
            <a:ext cx="7661510" cy="5208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2F429C4-ABC9-46FC-818A-B5429CDE4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4872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1CD201-FEF4-2B4F-B1C9-CBA4BAE2AF53}"/>
              </a:ext>
            </a:extLst>
          </p:cNvPr>
          <p:cNvSpPr txBox="1"/>
          <p:nvPr/>
        </p:nvSpPr>
        <p:spPr>
          <a:xfrm>
            <a:off x="8820506" y="1380044"/>
            <a:ext cx="3161585" cy="286232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Watch the advert again, make notes and consider the: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CULTURAL CONTEXT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is this advert influenced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 cultural beliefs and attitudes?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880B2F-B998-8548-A140-7CD902B3705F}"/>
              </a:ext>
            </a:extLst>
          </p:cNvPr>
          <p:cNvSpPr txBox="1"/>
          <p:nvPr/>
        </p:nvSpPr>
        <p:spPr>
          <a:xfrm>
            <a:off x="9644761" y="135601"/>
            <a:ext cx="2428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NIKE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529BED7-9C67-0143-B49A-42776363CB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628" y="5261566"/>
            <a:ext cx="1658372" cy="1610303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21138A6-11D6-4CAD-BC15-832713CE84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29691" y="6290094"/>
            <a:ext cx="304800" cy="304800"/>
          </a:xfrm>
          <a:prstGeom prst="rect">
            <a:avLst/>
          </a:prstGeom>
        </p:spPr>
      </p:pic>
      <p:pic>
        <p:nvPicPr>
          <p:cNvPr id="4" name="Online Media 3" title="Nike An Unlimited Future Baby Commercial 2016 Bobby Cannavale   YouTube">
            <a:hlinkClick r:id="" action="ppaction://media"/>
            <a:extLst>
              <a:ext uri="{FF2B5EF4-FFF2-40B4-BE49-F238E27FC236}">
                <a16:creationId xmlns:a16="http://schemas.microsoft.com/office/drawing/2014/main" id="{56F0AF52-9E87-5A47-B2FE-BEFB3403E1E6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7"/>
          <a:stretch>
            <a:fillRect/>
          </a:stretch>
        </p:blipFill>
        <p:spPr>
          <a:xfrm>
            <a:off x="907889" y="1504831"/>
            <a:ext cx="6811218" cy="3848338"/>
          </a:xfrm>
          <a:prstGeom prst="roundRect">
            <a:avLst>
              <a:gd name="adj" fmla="val 7775"/>
            </a:avLst>
          </a:prstGeom>
          <a:effectLst/>
        </p:spPr>
      </p:pic>
    </p:spTree>
    <p:extLst>
      <p:ext uri="{BB962C8B-B14F-4D97-AF65-F5344CB8AC3E}">
        <p14:creationId xmlns:p14="http://schemas.microsoft.com/office/powerpoint/2010/main" val="2925016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55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E42565C-E3CC-4EF0-8093-88FCC788A3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F429C4-ABC9-46FC-818A-B5429CDE4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270325" y="3369273"/>
            <a:ext cx="32004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CEF98E4-3709-4952-8F42-2305CCE34F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374475" y="1040470"/>
            <a:ext cx="6858003" cy="477704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10BCCF5-D685-47FF-B675-647EAEB72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7914" y="857786"/>
            <a:ext cx="8027347" cy="5208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0EE8A42-107A-4D4C-8D56-BBAE95C7F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524009" y="3366125"/>
            <a:ext cx="32004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nline Media 3" descr="MediaManiacs | Media is a LIAR | Intro to theoretical frameworks #media #iammistermba #mediamaniacs">
            <a:hlinkClick r:id="" action="ppaction://media"/>
            <a:extLst>
              <a:ext uri="{FF2B5EF4-FFF2-40B4-BE49-F238E27FC236}">
                <a16:creationId xmlns:a16="http://schemas.microsoft.com/office/drawing/2014/main" id="{F7C980D3-A90B-3548-AE08-EE88D103239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51641" y="1314450"/>
            <a:ext cx="7518400" cy="4229100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0FB16D5C-FA9D-D144-8FD9-98861D9105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9950" y="5158352"/>
            <a:ext cx="908366" cy="9083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278C76E-682C-A248-BCD8-CCD26B4EE65E}"/>
              </a:ext>
            </a:extLst>
          </p:cNvPr>
          <p:cNvSpPr txBox="1"/>
          <p:nvPr/>
        </p:nvSpPr>
        <p:spPr>
          <a:xfrm>
            <a:off x="8722837" y="5443258"/>
            <a:ext cx="24288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DIN Condensed" pitchFamily="2" charset="0"/>
              </a:rPr>
              <a:t>TURN ON YOUR SOUND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2E8312-EB38-DA40-8663-077194543F11}"/>
              </a:ext>
            </a:extLst>
          </p:cNvPr>
          <p:cNvSpPr txBox="1"/>
          <p:nvPr/>
        </p:nvSpPr>
        <p:spPr>
          <a:xfrm>
            <a:off x="8722837" y="1904572"/>
            <a:ext cx="3161585" cy="230832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2400" dirty="0">
              <a:latin typeface="DIN Condensed" pitchFamily="2" charset="0"/>
            </a:endParaRPr>
          </a:p>
          <a:p>
            <a:pPr algn="ctr"/>
            <a:r>
              <a:rPr lang="en-US" sz="2400" b="1" dirty="0">
                <a:latin typeface="DIN Condensed" pitchFamily="2" charset="0"/>
              </a:rPr>
              <a:t>WHAT ARE THE FOUR THEORETICAL FRAMEWORKS IN MEDIA STUDIES? </a:t>
            </a:r>
          </a:p>
          <a:p>
            <a:pPr algn="ctr"/>
            <a:endParaRPr lang="en-US" sz="2400" dirty="0">
              <a:latin typeface="DIN Condensed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2C4AEE-8D14-4340-972A-1A493FC97DCB}"/>
              </a:ext>
            </a:extLst>
          </p:cNvPr>
          <p:cNvSpPr txBox="1"/>
          <p:nvPr/>
        </p:nvSpPr>
        <p:spPr>
          <a:xfrm>
            <a:off x="9644761" y="135601"/>
            <a:ext cx="2428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latin typeface="DIN Condensed" pitchFamily="2" charset="0"/>
              </a:rPr>
              <a:t>TASK 1</a:t>
            </a:r>
          </a:p>
        </p:txBody>
      </p:sp>
    </p:spTree>
    <p:extLst>
      <p:ext uri="{BB962C8B-B14F-4D97-AF65-F5344CB8AC3E}">
        <p14:creationId xmlns:p14="http://schemas.microsoft.com/office/powerpoint/2010/main" val="990315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E42565C-E3CC-4EF0-8093-88FCC788A3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F429C4-ABC9-46FC-818A-B5429CDE4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270325" y="3369273"/>
            <a:ext cx="32004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CEF98E4-3709-4952-8F42-2305CCE34F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374475" y="1040470"/>
            <a:ext cx="6858003" cy="477704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10BCCF5-D685-47FF-B675-647EAEB72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7914" y="857786"/>
            <a:ext cx="8027347" cy="5208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0EE8A42-107A-4D4C-8D56-BBAE95C7F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524009" y="3366125"/>
            <a:ext cx="32004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0FB16D5C-FA9D-D144-8FD9-98861D910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9950" y="5158352"/>
            <a:ext cx="908366" cy="9083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278C76E-682C-A248-BCD8-CCD26B4EE65E}"/>
              </a:ext>
            </a:extLst>
          </p:cNvPr>
          <p:cNvSpPr txBox="1"/>
          <p:nvPr/>
        </p:nvSpPr>
        <p:spPr>
          <a:xfrm>
            <a:off x="8803175" y="5443258"/>
            <a:ext cx="24288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DIN Condensed"/>
              </a:rPr>
              <a:t>TURN ON YOUR SOUND</a:t>
            </a:r>
          </a:p>
        </p:txBody>
      </p:sp>
      <p:pic>
        <p:nvPicPr>
          <p:cNvPr id="2" name="Online Media 1" descr="The Guardian's 1986 'Points of view' advert">
            <a:hlinkClick r:id="" action="ppaction://media"/>
            <a:extLst>
              <a:ext uri="{FF2B5EF4-FFF2-40B4-BE49-F238E27FC236}">
                <a16:creationId xmlns:a16="http://schemas.microsoft.com/office/drawing/2014/main" id="{8738B6C1-81AA-3040-9C23-A5DA7EA177A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178488" y="1046683"/>
            <a:ext cx="6446198" cy="483113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0FC2A71-F945-2B4E-A304-0ED369CCD019}"/>
              </a:ext>
            </a:extLst>
          </p:cNvPr>
          <p:cNvSpPr txBox="1"/>
          <p:nvPr/>
        </p:nvSpPr>
        <p:spPr>
          <a:xfrm>
            <a:off x="8728838" y="895239"/>
            <a:ext cx="3161585" cy="36009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2400" dirty="0">
              <a:latin typeface="DIN Condensed" pitchFamily="2" charset="0"/>
            </a:endParaRPr>
          </a:p>
          <a:p>
            <a:pPr algn="ctr"/>
            <a:r>
              <a:rPr lang="en-US" sz="2000" b="1" dirty="0">
                <a:latin typeface="DIN Condensed"/>
              </a:rPr>
              <a:t>THINK ABOUT THE MAIN PROTAGONIST IN THIS VIDEO. WHAT ARE THE DIFFERENT WAYS HE IS REPRESENTED?</a:t>
            </a:r>
          </a:p>
          <a:p>
            <a:pPr algn="ctr"/>
            <a:endParaRPr lang="en-US" sz="2000" b="1" dirty="0">
              <a:latin typeface="DIN Condensed"/>
            </a:endParaRPr>
          </a:p>
          <a:p>
            <a:pPr algn="ctr"/>
            <a:r>
              <a:rPr lang="en-US" sz="2000" b="1" dirty="0">
                <a:latin typeface="DIN Condensed"/>
              </a:rPr>
              <a:t>WRITE A SUMMARY </a:t>
            </a:r>
          </a:p>
          <a:p>
            <a:pPr algn="ctr"/>
            <a:r>
              <a:rPr lang="en-US" sz="2000" b="1" dirty="0">
                <a:latin typeface="DIN Condensed"/>
              </a:rPr>
              <a:t>EXPLAINING THE DIFFERENT WAYS HE IS REPRESENTED.</a:t>
            </a:r>
          </a:p>
          <a:p>
            <a:pPr algn="ctr"/>
            <a:endParaRPr lang="en-US" sz="2400" dirty="0">
              <a:latin typeface="DIN Condensed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70EF10-8837-0E46-BF08-492F4439BFBD}"/>
              </a:ext>
            </a:extLst>
          </p:cNvPr>
          <p:cNvSpPr txBox="1"/>
          <p:nvPr/>
        </p:nvSpPr>
        <p:spPr>
          <a:xfrm>
            <a:off x="9644761" y="135601"/>
            <a:ext cx="2428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latin typeface="DIN Condensed" pitchFamily="2" charset="0"/>
              </a:rPr>
              <a:t>TASK 2</a:t>
            </a:r>
          </a:p>
        </p:txBody>
      </p:sp>
    </p:spTree>
    <p:extLst>
      <p:ext uri="{BB962C8B-B14F-4D97-AF65-F5344CB8AC3E}">
        <p14:creationId xmlns:p14="http://schemas.microsoft.com/office/powerpoint/2010/main" val="2476401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3C2A63-5F24-4EEB-9DED-E7FE1295F5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EF98E4-3709-4952-8F42-2305CCE34F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296186" y="-689446"/>
            <a:ext cx="1715478" cy="830784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0BCCF5-D685-47FF-B675-647EAEB72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632" y="857786"/>
            <a:ext cx="7661510" cy="5208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2F429C4-ABC9-46FC-818A-B5429CDE4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4872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F440F4F-0E74-F440-A0BC-1D340C219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49" y="1092908"/>
            <a:ext cx="4738688" cy="47386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927A67E-40E5-214C-9A0F-90A7E43A71E3}"/>
              </a:ext>
            </a:extLst>
          </p:cNvPr>
          <p:cNvSpPr txBox="1"/>
          <p:nvPr/>
        </p:nvSpPr>
        <p:spPr>
          <a:xfrm>
            <a:off x="5534027" y="2303374"/>
            <a:ext cx="24288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DIN Condensed" pitchFamily="2" charset="0"/>
              </a:rPr>
              <a:t>THESE ARE THE FRONT PAGES OF BRITISH NEWSPAPERS ON THE DAY THAT FORMER PRIME MINSTER MARGARET THATCHER DIED.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1CD201-FEF4-2B4F-B1C9-CBA4BAE2AF53}"/>
              </a:ext>
            </a:extLst>
          </p:cNvPr>
          <p:cNvSpPr txBox="1"/>
          <p:nvPr/>
        </p:nvSpPr>
        <p:spPr>
          <a:xfrm>
            <a:off x="8820506" y="1380044"/>
            <a:ext cx="3161585" cy="452431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latin typeface="DIN Condensed" pitchFamily="2" charset="0"/>
            </a:endParaRPr>
          </a:p>
          <a:p>
            <a:pPr algn="ctr"/>
            <a:r>
              <a:rPr lang="en-US" sz="2000" b="1" dirty="0">
                <a:latin typeface="DIN Condensed" pitchFamily="2" charset="0"/>
              </a:rPr>
              <a:t>MAKE NOTES ON EACH NEWSPAPER FRONT PAGE. </a:t>
            </a:r>
          </a:p>
          <a:p>
            <a:pPr algn="ctr"/>
            <a:endParaRPr lang="en-US" sz="2000" b="1" dirty="0">
              <a:latin typeface="DIN Condensed" pitchFamily="2" charset="0"/>
            </a:endParaRPr>
          </a:p>
          <a:p>
            <a:pPr algn="ctr"/>
            <a:r>
              <a:rPr lang="en-US" sz="2000" b="1" dirty="0">
                <a:latin typeface="DIN Condensed" pitchFamily="2" charset="0"/>
              </a:rPr>
              <a:t>WHAT IMPRESSION DO YOU GET OF THEIR REPRESENTATION OF THATCHER?</a:t>
            </a:r>
          </a:p>
          <a:p>
            <a:pPr algn="ctr"/>
            <a:endParaRPr lang="en-US" sz="2000" b="1" dirty="0">
              <a:latin typeface="DIN Condensed" pitchFamily="2" charset="0"/>
            </a:endParaRPr>
          </a:p>
          <a:p>
            <a:pPr algn="ctr"/>
            <a:r>
              <a:rPr lang="en-US" sz="2000" b="1" dirty="0">
                <a:latin typeface="DIN Condensed" pitchFamily="2" charset="0"/>
              </a:rPr>
              <a:t>HOW DO YOU KNOW? WHAT DO YOU THINK THEIR POLITCAL VIEWS OF HER WERE?</a:t>
            </a:r>
          </a:p>
          <a:p>
            <a:pPr algn="ctr"/>
            <a:endParaRPr lang="en-US" sz="2000" b="1" dirty="0">
              <a:latin typeface="DIN Condensed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880B2F-B998-8548-A140-7CD902B3705F}"/>
              </a:ext>
            </a:extLst>
          </p:cNvPr>
          <p:cNvSpPr txBox="1"/>
          <p:nvPr/>
        </p:nvSpPr>
        <p:spPr>
          <a:xfrm>
            <a:off x="9644761" y="135601"/>
            <a:ext cx="2428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latin typeface="DIN Condensed" pitchFamily="2" charset="0"/>
              </a:rPr>
              <a:t>TASK 3</a:t>
            </a:r>
          </a:p>
        </p:txBody>
      </p:sp>
    </p:spTree>
    <p:extLst>
      <p:ext uri="{BB962C8B-B14F-4D97-AF65-F5344CB8AC3E}">
        <p14:creationId xmlns:p14="http://schemas.microsoft.com/office/powerpoint/2010/main" val="158123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BEEAA1-C215-2441-BFF5-46BB87C241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208" y="909228"/>
            <a:ext cx="2032534" cy="25724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815F6C-62F1-D944-91C9-FBD22729E1A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7376"/>
          <a:stretch/>
        </p:blipFill>
        <p:spPr>
          <a:xfrm>
            <a:off x="2498089" y="844950"/>
            <a:ext cx="2284469" cy="26959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37A154-F022-BF46-93C0-2F1C6149A7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7157" y="901426"/>
            <a:ext cx="2032534" cy="27248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64A5EF-8549-7B4E-BB99-A2042B4F38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64954" y="785731"/>
            <a:ext cx="2279520" cy="29562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51930E-800F-1842-B26E-AFD17C186C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4208" y="3772335"/>
            <a:ext cx="2054667" cy="29022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8B8E4F-5AD1-894B-92EF-D548830C04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11875" y="3800919"/>
            <a:ext cx="2270683" cy="29022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087ADC9-702B-9B4E-9765-719A3F24465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75511" y="3800918"/>
            <a:ext cx="2237855" cy="29022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72D9E05-D287-4445-94CB-B583B628856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64443" y="3931352"/>
            <a:ext cx="2100058" cy="2743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82B372-A9AD-FF4F-AA28-40E48C01A8E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80070" y="870117"/>
            <a:ext cx="2302767" cy="29022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DCA2D5-82FA-6944-8733-2CFA50E78B8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96656" y="3800918"/>
            <a:ext cx="2269593" cy="295625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B16D623-3F11-AE4E-A80C-149303B2E54E}"/>
              </a:ext>
            </a:extLst>
          </p:cNvPr>
          <p:cNvSpPr txBox="1"/>
          <p:nvPr/>
        </p:nvSpPr>
        <p:spPr>
          <a:xfrm>
            <a:off x="9644761" y="135601"/>
            <a:ext cx="2428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latin typeface="DIN Condensed" pitchFamily="2" charset="0"/>
              </a:rPr>
              <a:t>TASK 4</a:t>
            </a:r>
          </a:p>
        </p:txBody>
      </p:sp>
      <p:pic>
        <p:nvPicPr>
          <p:cNvPr id="20" name="18 Sycamore Grove 33.m4a" descr="18 Sycamore Grove 33.m4a">
            <a:hlinkClick r:id="" action="ppaction://media"/>
            <a:extLst>
              <a:ext uri="{FF2B5EF4-FFF2-40B4-BE49-F238E27FC236}">
                <a16:creationId xmlns:a16="http://schemas.microsoft.com/office/drawing/2014/main" id="{04214082-08BB-434B-9ABB-9281E04A50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379200" y="6155944"/>
            <a:ext cx="812800" cy="8128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73FEB4C-CEBB-F643-A963-1FF0172B6D57}"/>
              </a:ext>
            </a:extLst>
          </p:cNvPr>
          <p:cNvSpPr txBox="1"/>
          <p:nvPr/>
        </p:nvSpPr>
        <p:spPr>
          <a:xfrm>
            <a:off x="955339" y="81796"/>
            <a:ext cx="10840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DIN Condensed" pitchFamily="2" charset="0"/>
              </a:rPr>
              <a:t>ANNOTATE AND ANALYSE THE FOLLOWING NEWSPAPER FRONT COVERS. </a:t>
            </a:r>
          </a:p>
          <a:p>
            <a:pPr algn="ctr"/>
            <a:r>
              <a:rPr lang="en-US" sz="2400" b="1" dirty="0">
                <a:latin typeface="DIN Condensed" pitchFamily="2" charset="0"/>
              </a:rPr>
              <a:t>HOW IS DOMINIC CUMMINGS REPRESENTED?</a:t>
            </a:r>
          </a:p>
        </p:txBody>
      </p:sp>
    </p:spTree>
    <p:extLst>
      <p:ext uri="{BB962C8B-B14F-4D97-AF65-F5344CB8AC3E}">
        <p14:creationId xmlns:p14="http://schemas.microsoft.com/office/powerpoint/2010/main" val="286137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7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E42565C-E3CC-4EF0-8093-88FCC788A3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F429C4-ABC9-46FC-818A-B5429CDE4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270325" y="3369273"/>
            <a:ext cx="32004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CEF98E4-3709-4952-8F42-2305CCE34F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374475" y="1040470"/>
            <a:ext cx="6858003" cy="477704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10BCCF5-D685-47FF-B675-647EAEB72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7914" y="857786"/>
            <a:ext cx="8027347" cy="5208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0EE8A42-107A-4D4C-8D56-BBAE95C7F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524009" y="3366125"/>
            <a:ext cx="32004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2E8312-EB38-DA40-8663-077194543F11}"/>
              </a:ext>
            </a:extLst>
          </p:cNvPr>
          <p:cNvSpPr txBox="1"/>
          <p:nvPr/>
        </p:nvSpPr>
        <p:spPr>
          <a:xfrm>
            <a:off x="8722837" y="1904572"/>
            <a:ext cx="3161585" cy="206210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2400" dirty="0">
              <a:latin typeface="DIN Condensed" pitchFamily="2" charset="0"/>
            </a:endParaRPr>
          </a:p>
          <a:p>
            <a:pPr algn="ctr"/>
            <a:r>
              <a:rPr lang="en-US" sz="2000" b="1" dirty="0">
                <a:latin typeface="DIN Condensed" pitchFamily="2" charset="0"/>
              </a:rPr>
              <a:t>CLICK ON THE BOX AND MAKE NOTES ON THE DIFFERENT TYPES OF CAMERA SHOTS.</a:t>
            </a:r>
          </a:p>
          <a:p>
            <a:pPr algn="ctr"/>
            <a:endParaRPr lang="en-US" sz="2400" dirty="0">
              <a:latin typeface="DIN Condensed" pitchFamily="2" charset="0"/>
            </a:endParaRPr>
          </a:p>
        </p:txBody>
      </p:sp>
      <p:pic>
        <p:nvPicPr>
          <p:cNvPr id="3" name="Picture 2" descr="A screenshot of a cell phone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52562938-6DFE-A84B-89EF-6915554103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" r="859"/>
          <a:stretch/>
        </p:blipFill>
        <p:spPr>
          <a:xfrm>
            <a:off x="713642" y="1708164"/>
            <a:ext cx="7252858" cy="36963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9EF0228-364C-C240-A623-A9327836AC57}"/>
              </a:ext>
            </a:extLst>
          </p:cNvPr>
          <p:cNvSpPr txBox="1"/>
          <p:nvPr/>
        </p:nvSpPr>
        <p:spPr>
          <a:xfrm>
            <a:off x="9644761" y="135601"/>
            <a:ext cx="2428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latin typeface="DIN Condensed" pitchFamily="2" charset="0"/>
              </a:rPr>
              <a:t>TASK 5</a:t>
            </a:r>
          </a:p>
        </p:txBody>
      </p:sp>
    </p:spTree>
    <p:extLst>
      <p:ext uri="{BB962C8B-B14F-4D97-AF65-F5344CB8AC3E}">
        <p14:creationId xmlns:p14="http://schemas.microsoft.com/office/powerpoint/2010/main" val="35974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E42565C-E3CC-4EF0-8093-88FCC788A3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F429C4-ABC9-46FC-818A-B5429CDE4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270325" y="3369273"/>
            <a:ext cx="32004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CEF98E4-3709-4952-8F42-2305CCE34F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374475" y="1040470"/>
            <a:ext cx="6858003" cy="477704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10BCCF5-D685-47FF-B675-647EAEB72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7914" y="857786"/>
            <a:ext cx="8027347" cy="5208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0EE8A42-107A-4D4C-8D56-BBAE95C7F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524009" y="3366125"/>
            <a:ext cx="32004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2E8312-EB38-DA40-8663-077194543F11}"/>
              </a:ext>
            </a:extLst>
          </p:cNvPr>
          <p:cNvSpPr txBox="1"/>
          <p:nvPr/>
        </p:nvSpPr>
        <p:spPr>
          <a:xfrm>
            <a:off x="8722837" y="1569426"/>
            <a:ext cx="3161585" cy="34778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latin typeface="DIN Condensed" pitchFamily="2" charset="0"/>
            </a:endParaRPr>
          </a:p>
          <a:p>
            <a:pPr algn="ctr"/>
            <a:r>
              <a:rPr lang="en-US" sz="2000" b="1" dirty="0">
                <a:latin typeface="DIN Condensed" pitchFamily="2" charset="0"/>
              </a:rPr>
              <a:t>PLAN AND SHOOT A SEQUENCE WHICH HIGHLIGHTS DIFFERENT CAMERA SHOTS SIMILAR TO THIS IMAGE.</a:t>
            </a:r>
          </a:p>
          <a:p>
            <a:pPr algn="ctr"/>
            <a:endParaRPr lang="en-US" sz="2000" b="1" dirty="0">
              <a:latin typeface="DIN Condensed" pitchFamily="2" charset="0"/>
            </a:endParaRPr>
          </a:p>
          <a:p>
            <a:pPr algn="ctr"/>
            <a:r>
              <a:rPr lang="en-US" sz="2000" b="1" dirty="0">
                <a:latin typeface="DIN Condensed" pitchFamily="2" charset="0"/>
              </a:rPr>
              <a:t>THE SCENARIO FOR YOUR SEQUENCE IS YOU ARE WAITING FOR A DELIVERY.</a:t>
            </a:r>
          </a:p>
          <a:p>
            <a:pPr algn="ctr"/>
            <a:endParaRPr lang="en-US" sz="2000" b="1" dirty="0">
              <a:latin typeface="DIN Condensed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EF0228-364C-C240-A623-A9327836AC57}"/>
              </a:ext>
            </a:extLst>
          </p:cNvPr>
          <p:cNvSpPr txBox="1"/>
          <p:nvPr/>
        </p:nvSpPr>
        <p:spPr>
          <a:xfrm>
            <a:off x="9644761" y="135601"/>
            <a:ext cx="2428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latin typeface="DIN Condensed" pitchFamily="2" charset="0"/>
              </a:rPr>
              <a:t>TASK 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767BF9-9258-304B-AAA4-A3CE6610D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368" y="1711853"/>
            <a:ext cx="7730033" cy="343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546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E42565C-E3CC-4EF0-8093-88FCC788A3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F429C4-ABC9-46FC-818A-B5429CDE4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270325" y="3369273"/>
            <a:ext cx="32004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CEF98E4-3709-4952-8F42-2305CCE34F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374475" y="1040470"/>
            <a:ext cx="6858003" cy="477704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10BCCF5-D685-47FF-B675-647EAEB72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7914" y="857786"/>
            <a:ext cx="8027347" cy="5208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0EE8A42-107A-4D4C-8D56-BBAE95C7F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524009" y="3366125"/>
            <a:ext cx="32004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0FB16D5C-FA9D-D144-8FD9-98861D910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9950" y="5158352"/>
            <a:ext cx="908366" cy="9083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278C76E-682C-A248-BCD8-CCD26B4EE65E}"/>
              </a:ext>
            </a:extLst>
          </p:cNvPr>
          <p:cNvSpPr txBox="1"/>
          <p:nvPr/>
        </p:nvSpPr>
        <p:spPr>
          <a:xfrm>
            <a:off x="8899427" y="5471137"/>
            <a:ext cx="2428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TURN ON YOUR SOUND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2E8312-EB38-DA40-8663-077194543F11}"/>
              </a:ext>
            </a:extLst>
          </p:cNvPr>
          <p:cNvSpPr txBox="1"/>
          <p:nvPr/>
        </p:nvSpPr>
        <p:spPr>
          <a:xfrm>
            <a:off x="8722837" y="1904572"/>
            <a:ext cx="3161585" cy="166199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 Condensed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WHAT ARE THE FIVE CONTEXTS THAT INFLUENCE TEXTS IN MEDIA STUDIES?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 Condensed" pitchFamily="2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2C4AEE-8D14-4340-972A-1A493FC97DCB}"/>
              </a:ext>
            </a:extLst>
          </p:cNvPr>
          <p:cNvSpPr txBox="1"/>
          <p:nvPr/>
        </p:nvSpPr>
        <p:spPr>
          <a:xfrm>
            <a:off x="9644761" y="135601"/>
            <a:ext cx="2428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Arial Narrow" panose="020B0604020202020204" pitchFamily="34" charset="0"/>
              </a:rPr>
              <a:t>TASK 7</a:t>
            </a:r>
          </a:p>
        </p:txBody>
      </p:sp>
      <p:pic>
        <p:nvPicPr>
          <p:cNvPr id="2" name="Online Media 1" descr="MediaManiacs | Five ways that CONTEXT is KING | Intro to context #media #iammistermba #mediamaniacs">
            <a:hlinkClick r:id="" action="ppaction://media"/>
            <a:extLst>
              <a:ext uri="{FF2B5EF4-FFF2-40B4-BE49-F238E27FC236}">
                <a16:creationId xmlns:a16="http://schemas.microsoft.com/office/drawing/2014/main" id="{CA0430D9-D89F-8342-8453-A4109E1208C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93980" y="1438862"/>
            <a:ext cx="7217020" cy="4059574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41896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DB16D623-3F11-AE4E-A80C-149303B2E54E}"/>
              </a:ext>
            </a:extLst>
          </p:cNvPr>
          <p:cNvSpPr txBox="1"/>
          <p:nvPr/>
        </p:nvSpPr>
        <p:spPr>
          <a:xfrm>
            <a:off x="821543" y="460453"/>
            <a:ext cx="10557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TASK: WRITE AN ESSAY EXPLORING HOW THE FIVE DIFFERENT CONTEXTS INFLUENCE MEDIA TEXTS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ESSAY TITLE: How does context influence and shape the way audiences interpret media texts?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EBDD65B-2ECC-EA4B-A664-0EC193480AEE}"/>
              </a:ext>
            </a:extLst>
          </p:cNvPr>
          <p:cNvSpPr txBox="1"/>
          <p:nvPr/>
        </p:nvSpPr>
        <p:spPr>
          <a:xfrm>
            <a:off x="8736285" y="2444808"/>
            <a:ext cx="3161585" cy="12311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need to write an essay between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800 – 1000 words. This needs to be submitted as a Word .doc.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0EBD4712-10DB-7149-BCF3-DA212826C2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909" y="1720182"/>
            <a:ext cx="8035822" cy="513781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171F235-6824-B040-A7D0-1E9FE5A37120}"/>
              </a:ext>
            </a:extLst>
          </p:cNvPr>
          <p:cNvSpPr txBox="1"/>
          <p:nvPr/>
        </p:nvSpPr>
        <p:spPr>
          <a:xfrm>
            <a:off x="8736284" y="3808045"/>
            <a:ext cx="3161585" cy="116955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need to research background information on each advert to help you answer the questions about the text.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D7FB386-2419-2442-8AE8-E92BA3976B7A}"/>
              </a:ext>
            </a:extLst>
          </p:cNvPr>
          <p:cNvSpPr txBox="1"/>
          <p:nvPr/>
        </p:nvSpPr>
        <p:spPr>
          <a:xfrm>
            <a:off x="8736284" y="5109728"/>
            <a:ext cx="3161585" cy="9541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want to see you demonstrating critical thinking and independent learning.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031DD2-F839-4E89-8122-8FEB9D6DCB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265" y="783618"/>
            <a:ext cx="1658372" cy="1610303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6D7AC1C-070E-470A-95D0-0CA2E68AB7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17020" y="172018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80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2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474</Words>
  <Application>Microsoft Office PowerPoint</Application>
  <PresentationFormat>Widescreen</PresentationFormat>
  <Paragraphs>94</Paragraphs>
  <Slides>14</Slides>
  <Notes>3</Notes>
  <HiddenSlides>0</HiddenSlides>
  <MMClips>15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DIN Condensed</vt:lpstr>
      <vt:lpstr>Impact</vt:lpstr>
      <vt:lpstr>Office Theme</vt:lpstr>
      <vt:lpstr>Introduction to A Level Media Studies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A Level Media Studies</dc:title>
  <dc:creator>Christian Mba</dc:creator>
  <cp:lastModifiedBy>Christian Mba</cp:lastModifiedBy>
  <cp:revision>10</cp:revision>
  <dcterms:created xsi:type="dcterms:W3CDTF">2020-06-03T15:20:44Z</dcterms:created>
  <dcterms:modified xsi:type="dcterms:W3CDTF">2023-07-13T13:46:10Z</dcterms:modified>
</cp:coreProperties>
</file>